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20"/>
  </p:notesMasterIdLst>
  <p:handoutMasterIdLst>
    <p:handoutMasterId r:id="rId21"/>
  </p:handoutMasterIdLst>
  <p:sldIdLst>
    <p:sldId id="256" r:id="rId2"/>
    <p:sldId id="380" r:id="rId3"/>
    <p:sldId id="418" r:id="rId4"/>
    <p:sldId id="433" r:id="rId5"/>
    <p:sldId id="428" r:id="rId6"/>
    <p:sldId id="427" r:id="rId7"/>
    <p:sldId id="419" r:id="rId8"/>
    <p:sldId id="422" r:id="rId9"/>
    <p:sldId id="430" r:id="rId10"/>
    <p:sldId id="425" r:id="rId11"/>
    <p:sldId id="431" r:id="rId12"/>
    <p:sldId id="429" r:id="rId13"/>
    <p:sldId id="415" r:id="rId14"/>
    <p:sldId id="432" r:id="rId15"/>
    <p:sldId id="426" r:id="rId16"/>
    <p:sldId id="421" r:id="rId17"/>
    <p:sldId id="424" r:id="rId18"/>
    <p:sldId id="409" r:id="rId19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225"/>
    <p:restoredTop sz="93779" autoAdjust="0"/>
  </p:normalViewPr>
  <p:slideViewPr>
    <p:cSldViewPr snapToGrid="0">
      <p:cViewPr varScale="1">
        <p:scale>
          <a:sx n="40" d="100"/>
          <a:sy n="40" d="100"/>
        </p:scale>
        <p:origin x="312" y="728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gif>
</file>

<file path=ppt/media/image11.tif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  <a:p>
            <a:r>
              <a:rPr dirty="0"/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7178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deposit flow</a:t>
            </a:r>
          </a:p>
        </p:txBody>
      </p:sp>
    </p:spTree>
    <p:extLst>
      <p:ext uri="{BB962C8B-B14F-4D97-AF65-F5344CB8AC3E}">
        <p14:creationId xmlns:p14="http://schemas.microsoft.com/office/powerpoint/2010/main" val="37507221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ART allows AOT compilation </a:t>
            </a:r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deposit flow</a:t>
            </a:r>
          </a:p>
        </p:txBody>
      </p:sp>
    </p:spTree>
    <p:extLst>
      <p:ext uri="{BB962C8B-B14F-4D97-AF65-F5344CB8AC3E}">
        <p14:creationId xmlns:p14="http://schemas.microsoft.com/office/powerpoint/2010/main" val="577629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Flow when loading</a:t>
            </a:r>
          </a:p>
          <a:p>
            <a:pPr algn="l" defTabSz="457200" rtl="0">
              <a:lnSpc>
                <a:spcPct val="125000"/>
              </a:lnSpc>
            </a:pPr>
            <a:r>
              <a:rPr lang="en-US" dirty="0"/>
              <a:t>Flow when updating after command</a:t>
            </a:r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711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773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deposit flow</a:t>
            </a:r>
          </a:p>
        </p:txBody>
      </p:sp>
    </p:spTree>
    <p:extLst>
      <p:ext uri="{BB962C8B-B14F-4D97-AF65-F5344CB8AC3E}">
        <p14:creationId xmlns:p14="http://schemas.microsoft.com/office/powerpoint/2010/main" val="797439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xamarin/faster-startup-times-with-startup-tracing-on-android/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hyperlink" Target="https://devblogs.microsoft.com/xamarin/xaml-hot-reload/" TargetMode="External"/><Relationship Id="rId4" Type="http://schemas.openxmlformats.org/officeDocument/2006/relationships/hyperlink" Target="https://devblogs.microsoft.com/xamarin/androidx-for-xamarin/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levera/AklXamarin.Redux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/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4194011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Redux app structure - Forms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7095151" y="6272330"/>
            <a:ext cx="16556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5" y="403229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862645" y="2493403"/>
            <a:ext cx="6756680" cy="756499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4675651" y="7954237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4799215" y="7880094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4898065" y="7781237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821169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TotalProps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7" y="393755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150553" y="5649264"/>
            <a:ext cx="5797835" cy="1125010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060780" y="5723406"/>
            <a:ext cx="5847682" cy="116519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AccountProps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286182" y="5529810"/>
            <a:ext cx="5797835" cy="1172291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9510668" y="4974346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8DA4910-1D8C-904C-80F8-B08729677FC2}"/>
              </a:ext>
            </a:extLst>
          </p:cNvPr>
          <p:cNvSpPr/>
          <p:nvPr/>
        </p:nvSpPr>
        <p:spPr>
          <a:xfrm>
            <a:off x="13873097" y="2493402"/>
            <a:ext cx="5008027" cy="7564999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Store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4C7AF6A-4191-2342-96AF-9EAF58E9DC19}"/>
              </a:ext>
            </a:extLst>
          </p:cNvPr>
          <p:cNvSpPr/>
          <p:nvPr/>
        </p:nvSpPr>
        <p:spPr>
          <a:xfrm>
            <a:off x="14147023" y="7023578"/>
            <a:ext cx="4374787" cy="231816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State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5666379-686B-AA40-B721-B4CD1E4981C9}"/>
              </a:ext>
            </a:extLst>
          </p:cNvPr>
          <p:cNvSpPr/>
          <p:nvPr/>
        </p:nvSpPr>
        <p:spPr>
          <a:xfrm>
            <a:off x="7177291" y="8024392"/>
            <a:ext cx="5771097" cy="114436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sz="4000" dirty="0" err="1"/>
              <a:t>BankingPagePropsMapper</a:t>
            </a:r>
            <a:endParaRPr lang="en-US" sz="4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4E0C06C-9863-A246-B7E9-F0B7CBB962EE}"/>
              </a:ext>
            </a:extLst>
          </p:cNvPr>
          <p:cNvSpPr/>
          <p:nvPr/>
        </p:nvSpPr>
        <p:spPr>
          <a:xfrm>
            <a:off x="14346650" y="3463436"/>
            <a:ext cx="4307991" cy="101270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Dispatcher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0CBF02C-1E37-8544-B078-358D689421A9}"/>
              </a:ext>
            </a:extLst>
          </p:cNvPr>
          <p:cNvSpPr/>
          <p:nvPr/>
        </p:nvSpPr>
        <p:spPr>
          <a:xfrm>
            <a:off x="14308630" y="5131211"/>
            <a:ext cx="4374787" cy="130742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Reducers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138FD8C-E508-584F-9320-867C90A83335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>
            <a:off x="16377110" y="4516724"/>
            <a:ext cx="0" cy="68863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 flipV="1">
            <a:off x="4314138" y="6306004"/>
            <a:ext cx="2746642" cy="277169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DDE4C28-141E-5441-A45C-FF22A52004F9}"/>
              </a:ext>
            </a:extLst>
          </p:cNvPr>
          <p:cNvCxnSpPr>
            <a:cxnSpLocks/>
          </p:cNvCxnSpPr>
          <p:nvPr/>
        </p:nvCxnSpPr>
        <p:spPr>
          <a:xfrm>
            <a:off x="16500646" y="6438632"/>
            <a:ext cx="0" cy="51080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8E1A65B-1A8B-BA42-BF39-C75AFCE284D3}"/>
              </a:ext>
            </a:extLst>
          </p:cNvPr>
          <p:cNvCxnSpPr>
            <a:cxnSpLocks/>
          </p:cNvCxnSpPr>
          <p:nvPr/>
        </p:nvCxnSpPr>
        <p:spPr>
          <a:xfrm flipH="1" flipV="1">
            <a:off x="12958263" y="8746841"/>
            <a:ext cx="1110884" cy="28688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E767D49-EFBB-CE4A-88C1-CD6FA83C6E86}"/>
              </a:ext>
            </a:extLst>
          </p:cNvPr>
          <p:cNvCxnSpPr>
            <a:cxnSpLocks/>
          </p:cNvCxnSpPr>
          <p:nvPr/>
        </p:nvCxnSpPr>
        <p:spPr>
          <a:xfrm>
            <a:off x="18683417" y="5427325"/>
            <a:ext cx="82725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2DBA878-3445-AD44-94E9-FD5B7BC8823A}"/>
              </a:ext>
            </a:extLst>
          </p:cNvPr>
          <p:cNvCxnSpPr>
            <a:cxnSpLocks/>
          </p:cNvCxnSpPr>
          <p:nvPr/>
        </p:nvCxnSpPr>
        <p:spPr>
          <a:xfrm flipH="1">
            <a:off x="18571238" y="5784921"/>
            <a:ext cx="939430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01ADCE-DF19-0A4F-A580-8B31A7F8BAEB}"/>
              </a:ext>
            </a:extLst>
          </p:cNvPr>
          <p:cNvCxnSpPr>
            <a:cxnSpLocks/>
            <a:endCxn id="27" idx="2"/>
          </p:cNvCxnSpPr>
          <p:nvPr/>
        </p:nvCxnSpPr>
        <p:spPr>
          <a:xfrm flipV="1">
            <a:off x="9984621" y="6888603"/>
            <a:ext cx="0" cy="106563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>
            <a:off x="13104143" y="3276406"/>
            <a:ext cx="1192463" cy="374059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C05267F-0C1E-2844-8CBB-21D27164A1E7}"/>
              </a:ext>
            </a:extLst>
          </p:cNvPr>
          <p:cNvGrpSpPr/>
          <p:nvPr/>
        </p:nvGrpSpPr>
        <p:grpSpPr>
          <a:xfrm>
            <a:off x="6003809" y="4725864"/>
            <a:ext cx="1407681" cy="3929701"/>
            <a:chOff x="6003809" y="4725864"/>
            <a:chExt cx="1407681" cy="3929701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4B99387-C023-8B49-B1DE-062088D50A7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03809" y="4725864"/>
              <a:ext cx="1056971" cy="0"/>
            </a:xfrm>
            <a:prstGeom prst="line">
              <a:avLst/>
            </a:prstGeom>
            <a:noFill/>
            <a:ln w="76200">
              <a:solidFill>
                <a:schemeClr val="bg2">
                  <a:lumMod val="95000"/>
                </a:schemeClr>
              </a:solidFill>
              <a:prstDash val="sysDot"/>
              <a:headEnd type="none" w="med" len="lg"/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E0595ED8-3C2A-5C4F-9C44-90BB415BDB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9874" y="7003725"/>
              <a:ext cx="1371616" cy="1651840"/>
            </a:xfrm>
            <a:prstGeom prst="line">
              <a:avLst/>
            </a:prstGeom>
            <a:noFill/>
            <a:ln w="76200">
              <a:solidFill>
                <a:schemeClr val="bg2">
                  <a:lumMod val="95000"/>
                </a:schemeClr>
              </a:solidFill>
              <a:prstDash val="sysDot"/>
              <a:headEnd type="none" w="med" len="lg"/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9C43061E-9061-6345-9DAC-35EABEA6537D}"/>
              </a:ext>
            </a:extLst>
          </p:cNvPr>
          <p:cNvCxnSpPr>
            <a:cxnSpLocks/>
          </p:cNvCxnSpPr>
          <p:nvPr/>
        </p:nvCxnSpPr>
        <p:spPr>
          <a:xfrm flipV="1">
            <a:off x="13103475" y="4116909"/>
            <a:ext cx="1214485" cy="1699531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78352189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6606987" cy="2286000"/>
          </a:xfrm>
        </p:spPr>
        <p:txBody>
          <a:bodyPr/>
          <a:lstStyle/>
          <a:p>
            <a:r>
              <a:rPr lang="en-US" dirty="0"/>
              <a:t>Simple Redux structure in C#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F2154B-49FC-0344-9BDE-BFBED4F3448A}"/>
              </a:ext>
            </a:extLst>
          </p:cNvPr>
          <p:cNvSpPr/>
          <p:nvPr/>
        </p:nvSpPr>
        <p:spPr>
          <a:xfrm>
            <a:off x="1335024" y="2116464"/>
            <a:ext cx="18420543" cy="11295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namespace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Redux.Store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dirty="0">
                <a:solidFill>
                  <a:srgbClr val="FFEF28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2800" dirty="0">
                <a:solidFill>
                  <a:srgbClr val="FFEF28"/>
                </a:solidFill>
                <a:latin typeface="Menlo" panose="020B0609030804020204" pitchFamily="49" charset="0"/>
              </a:rPr>
            </a:br>
            <a:r>
              <a:rPr lang="en-NZ" altLang="ko-KR" sz="2800" dirty="0">
                <a:solidFill>
                  <a:srgbClr val="FFEF28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public class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Store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{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private </a:t>
            </a:r>
            <a:r>
              <a:rPr lang="en-NZ" altLang="ko-KR" sz="2800" b="0" dirty="0" err="1">
                <a:solidFill>
                  <a:srgbClr val="CC7832"/>
                </a:solidFill>
                <a:latin typeface="Menlo" panose="020B0609030804020204" pitchFamily="49" charset="0"/>
              </a:rPr>
              <a:t>readonly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IReducer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_reducer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=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new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Reducer()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private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State 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currentState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delegate void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StateChangeDelegate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(State state)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event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StateChangeDelegate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StateChanged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void </a:t>
            </a:r>
            <a:r>
              <a:rPr lang="en-NZ" altLang="ko-KR" sz="2800" b="0" dirty="0">
                <a:solidFill>
                  <a:srgbClr val="FFC66D"/>
                </a:solidFill>
                <a:latin typeface="Menlo" panose="020B0609030804020204" pitchFamily="49" charset="0"/>
              </a:rPr>
              <a:t>Dispatch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IAction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action)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    {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currentState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= 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reducer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2800" b="0" dirty="0" err="1">
                <a:solidFill>
                  <a:srgbClr val="FFC66D"/>
                </a:solidFill>
                <a:latin typeface="Menlo" panose="020B0609030804020204" pitchFamily="49" charset="0"/>
              </a:rPr>
              <a:t>Reduce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currentState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,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action)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StateChanged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?.</a:t>
            </a:r>
            <a:r>
              <a:rPr lang="en-NZ" altLang="ko-KR" sz="2800" b="0" dirty="0">
                <a:solidFill>
                  <a:srgbClr val="FFC66D"/>
                </a:solidFill>
                <a:latin typeface="Menlo" panose="020B0609030804020204" pitchFamily="49" charset="0"/>
              </a:rPr>
              <a:t>Invoke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currentState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}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public interface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IAction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{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}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public interface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IReducer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{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    State </a:t>
            </a:r>
            <a:r>
              <a:rPr lang="en-NZ" altLang="ko-KR" sz="2800" b="0" dirty="0">
                <a:solidFill>
                  <a:srgbClr val="FFC66D"/>
                </a:solidFill>
                <a:latin typeface="Menlo" panose="020B0609030804020204" pitchFamily="49" charset="0"/>
              </a:rPr>
              <a:t>Reduce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(State state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,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IAction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action)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dirty="0">
                <a:solidFill>
                  <a:srgbClr val="FFEF28"/>
                </a:solidFill>
                <a:latin typeface="Menlo" panose="020B0609030804020204" pitchFamily="49" charset="0"/>
              </a:rPr>
              <a:t>}</a:t>
            </a:r>
            <a:endParaRPr lang="en-NZ" altLang="ko-KR" sz="2800" b="0" dirty="0">
              <a:solidFill>
                <a:srgbClr val="A9B7C6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24391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more code!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5565047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Redux app structure - Native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7095151" y="6272330"/>
            <a:ext cx="16556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5" y="403229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862645" y="2493403"/>
            <a:ext cx="6756680" cy="756499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BankingViewModel</a:t>
            </a:r>
            <a:r>
              <a:rPr lang="en-US" dirty="0"/>
              <a:t>/</a:t>
            </a:r>
          </a:p>
          <a:p>
            <a:pPr algn="ctr" defTabSz="825500" rtl="0"/>
            <a:r>
              <a:rPr lang="en-US" dirty="0" err="1"/>
              <a:t>BankingActivity</a:t>
            </a:r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4675651" y="7954237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4799215" y="7880094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4898065" y="7781237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821169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TotalProps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7" y="393755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150553" y="5649264"/>
            <a:ext cx="5797835" cy="1125010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060780" y="5723406"/>
            <a:ext cx="5847682" cy="116519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AccountProps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286182" y="5529810"/>
            <a:ext cx="5797835" cy="1172291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9510668" y="4974346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8DA4910-1D8C-904C-80F8-B08729677FC2}"/>
              </a:ext>
            </a:extLst>
          </p:cNvPr>
          <p:cNvSpPr/>
          <p:nvPr/>
        </p:nvSpPr>
        <p:spPr>
          <a:xfrm>
            <a:off x="13873097" y="2493402"/>
            <a:ext cx="5008027" cy="7564999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Store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4C7AF6A-4191-2342-96AF-9EAF58E9DC19}"/>
              </a:ext>
            </a:extLst>
          </p:cNvPr>
          <p:cNvSpPr/>
          <p:nvPr/>
        </p:nvSpPr>
        <p:spPr>
          <a:xfrm>
            <a:off x="14147023" y="7023578"/>
            <a:ext cx="4374787" cy="231816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State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5666379-686B-AA40-B721-B4CD1E4981C9}"/>
              </a:ext>
            </a:extLst>
          </p:cNvPr>
          <p:cNvSpPr/>
          <p:nvPr/>
        </p:nvSpPr>
        <p:spPr>
          <a:xfrm>
            <a:off x="7177291" y="8024392"/>
            <a:ext cx="5771097" cy="114436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sz="4000" dirty="0" err="1"/>
              <a:t>BankingPagePropsMapper</a:t>
            </a:r>
            <a:endParaRPr lang="en-US" sz="4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4E0C06C-9863-A246-B7E9-F0B7CBB962EE}"/>
              </a:ext>
            </a:extLst>
          </p:cNvPr>
          <p:cNvSpPr/>
          <p:nvPr/>
        </p:nvSpPr>
        <p:spPr>
          <a:xfrm>
            <a:off x="14346650" y="3463436"/>
            <a:ext cx="4307991" cy="101270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Dispatcher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70CBF02C-1E37-8544-B078-358D689421A9}"/>
              </a:ext>
            </a:extLst>
          </p:cNvPr>
          <p:cNvSpPr/>
          <p:nvPr/>
        </p:nvSpPr>
        <p:spPr>
          <a:xfrm>
            <a:off x="14308630" y="5131211"/>
            <a:ext cx="4374787" cy="130742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Reducers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B138FD8C-E508-584F-9320-867C90A83335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892072151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Techniques to help immutability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Async/external services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Xamarin Forms 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Navigation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When to use it? You’ll know it when you see it!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5791442" cy="2286000"/>
          </a:xfrm>
        </p:spPr>
        <p:txBody>
          <a:bodyPr/>
          <a:lstStyle/>
          <a:p>
            <a:r>
              <a:rPr lang="en-US" dirty="0"/>
              <a:t>Other amazing Xamarin stuff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330595"/>
          </a:xfrm>
        </p:spPr>
        <p:txBody>
          <a:bodyPr>
            <a:normAutofit/>
          </a:bodyPr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 - </a:t>
            </a:r>
            <a:r>
              <a:rPr lang="en-NZ" sz="4400" dirty="0" err="1">
                <a:latin typeface="Segoe UI" panose="020B0502040204020203" pitchFamily="34" charset="0"/>
                <a:cs typeface="Segoe UI" panose="020B0502040204020203" pitchFamily="34" charset="0"/>
              </a:rPr>
              <a:t>AndroidEnableProfiledAot</a:t>
            </a:r>
            <a:endParaRPr lang="en-US" sz="4400" dirty="0">
              <a:latin typeface="Segoe UI" panose="020B0502040204020203" pitchFamily="34" charset="0"/>
              <a:ea typeface="Segoe UI Light" charset="0"/>
              <a:cs typeface="Segoe UI" panose="020B0502040204020203" pitchFamily="34" charset="0"/>
            </a:endParaRPr>
          </a:p>
          <a:p>
            <a:r>
              <a:rPr lang="en-NZ" dirty="0">
                <a:hlinkClick r:id="rId3"/>
              </a:rPr>
              <a:t>https://devblogs.microsoft.com/xamarin/faster-startup-times-with-startup-tracing-on-android/</a:t>
            </a:r>
            <a:endParaRPr lang="en-NZ" dirty="0"/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/Jetpack preview</a:t>
            </a:r>
          </a:p>
          <a:p>
            <a:r>
              <a:rPr lang="en-NZ" dirty="0">
                <a:hlinkClick r:id="rId4"/>
              </a:rPr>
              <a:t>https://devblogs.microsoft.com/xamarin/androidx-for-xamarin/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Hot Reload for Xamarin Forms preview</a:t>
            </a:r>
          </a:p>
          <a:p>
            <a:r>
              <a:rPr lang="en-NZ" dirty="0">
                <a:hlinkClick r:id="rId5"/>
              </a:rPr>
              <a:t>https://devblogs.microsoft.com/xamarin/xaml-hot-reload/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91FA3-B442-2440-BB2D-751EBB1D3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34528" y="8817429"/>
            <a:ext cx="4855558" cy="432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03D455-F49B-6F46-B0E8-F559B8E90B21}"/>
              </a:ext>
            </a:extLst>
          </p:cNvPr>
          <p:cNvSpPr/>
          <p:nvPr/>
        </p:nvSpPr>
        <p:spPr>
          <a:xfrm>
            <a:off x="7133787" y="9579487"/>
            <a:ext cx="11367214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NZ" dirty="0">
                <a:hlinkClick r:id="rId2"/>
              </a:rPr>
              <a:t>https://github.com/llevera/AklXamarin.Redux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8899448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Potential problems 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Experienced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real projects</a:t>
            </a: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Other amazing Xamarin stuff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 – Forms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06C38-4575-6541-9549-0535C2B1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0578" y="1168400"/>
            <a:ext cx="5257800" cy="11379200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BD50D7-F166-CE4B-AC77-DEBA0ECE6FD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 – Forms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r>
              <a:rPr lang="en-US" dirty="0"/>
              <a:t>Model – state </a:t>
            </a:r>
          </a:p>
          <a:p>
            <a:r>
              <a:rPr lang="en-US" dirty="0">
                <a:solidFill>
                  <a:schemeClr val="bg1"/>
                </a:solidFill>
              </a:rPr>
              <a:t>View – XAML</a:t>
            </a:r>
          </a:p>
          <a:p>
            <a:r>
              <a:rPr lang="en-US" dirty="0">
                <a:solidFill>
                  <a:schemeClr val="bg1"/>
                </a:solidFill>
              </a:rPr>
              <a:t>View Model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06C38-4575-6541-9549-0535C2B1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40578" y="1168400"/>
            <a:ext cx="5257800" cy="113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03111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MVVM </a:t>
            </a:r>
            <a:r>
              <a:rPr lang="en-US" dirty="0"/>
              <a:t>app structure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3CA19E-BD88-AA41-9B89-1C1CFB242E6D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6" y="403229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788225" y="2693577"/>
            <a:ext cx="10190290" cy="909601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>
                <a:latin typeface="Segoe UI" panose="020B0502040204020203" pitchFamily="34" charset="0"/>
                <a:cs typeface="Segoe UI" panose="020B0502040204020203" pitchFamily="34" charset="0"/>
              </a:rPr>
              <a:t>BankingPageViewModel</a:t>
            </a: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3542B39-008A-F744-BD64-BCE9EA88C1B6}"/>
              </a:ext>
            </a:extLst>
          </p:cNvPr>
          <p:cNvGrpSpPr/>
          <p:nvPr/>
        </p:nvGrpSpPr>
        <p:grpSpPr>
          <a:xfrm>
            <a:off x="6030093" y="4544342"/>
            <a:ext cx="1081685" cy="4614374"/>
            <a:chOff x="6030093" y="4544342"/>
            <a:chExt cx="1081685" cy="4614374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040454AF-A542-414A-9550-134802917B7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54807" y="9158716"/>
              <a:ext cx="1056971" cy="0"/>
            </a:xfrm>
            <a:prstGeom prst="line">
              <a:avLst/>
            </a:prstGeom>
            <a:noFill/>
            <a:ln w="76200">
              <a:solidFill>
                <a:schemeClr val="bg2">
                  <a:lumMod val="95000"/>
                </a:schemeClr>
              </a:solidFill>
              <a:prstDash val="sysDot"/>
              <a:headEnd type="none" w="med" len="lg"/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28E5513-82F2-184B-98C6-FFC8189B457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30093" y="4544342"/>
              <a:ext cx="1056971" cy="0"/>
            </a:xfrm>
            <a:prstGeom prst="line">
              <a:avLst/>
            </a:prstGeom>
            <a:noFill/>
            <a:ln w="76200">
              <a:solidFill>
                <a:schemeClr val="bg2">
                  <a:lumMod val="95000"/>
                </a:schemeClr>
              </a:solidFill>
              <a:prstDash val="sysDot"/>
              <a:headEnd type="none" w="med" len="lg"/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1508527" y="6075963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1632091" y="6001820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1730941" y="5902963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665108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TotalViewModel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8" y="393755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201553" y="8535650"/>
            <a:ext cx="5616818" cy="2116348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111778" y="8609792"/>
            <a:ext cx="5665108" cy="2191948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AccountViewModel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337182" y="8416196"/>
            <a:ext cx="5616818" cy="2205293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7489188" y="5752294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 flipH="1">
            <a:off x="14936104" y="6551568"/>
            <a:ext cx="2553084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542B3A42-1751-CC40-995D-38C942C26E8B}"/>
              </a:ext>
            </a:extLst>
          </p:cNvPr>
          <p:cNvGrpSpPr/>
          <p:nvPr/>
        </p:nvGrpSpPr>
        <p:grpSpPr>
          <a:xfrm>
            <a:off x="14185063" y="3361038"/>
            <a:ext cx="5313898" cy="2423442"/>
            <a:chOff x="14185063" y="3361038"/>
            <a:chExt cx="5313898" cy="2423442"/>
          </a:xfrm>
        </p:grpSpPr>
        <p:sp>
          <p:nvSpPr>
            <p:cNvPr id="30" name="Rounded Rectangle 28">
              <a:extLst>
                <a:ext uri="{FF2B5EF4-FFF2-40B4-BE49-F238E27FC236}">
                  <a16:creationId xmlns:a16="http://schemas.microsoft.com/office/drawing/2014/main" id="{9C065165-B5A2-6645-A6FA-75465A384585}"/>
                </a:ext>
              </a:extLst>
            </p:cNvPr>
            <p:cNvSpPr/>
            <p:nvPr/>
          </p:nvSpPr>
          <p:spPr>
            <a:xfrm rot="5400000" flipH="1">
              <a:off x="16419957" y="2705476"/>
              <a:ext cx="2423442" cy="3734566"/>
            </a:xfrm>
            <a:custGeom>
              <a:avLst/>
              <a:gdLst>
                <a:gd name="connsiteX0" fmla="*/ 0 w 3204701"/>
                <a:gd name="connsiteY0" fmla="*/ 534128 h 3204701"/>
                <a:gd name="connsiteX1" fmla="*/ 534128 w 3204701"/>
                <a:gd name="connsiteY1" fmla="*/ 0 h 3204701"/>
                <a:gd name="connsiteX2" fmla="*/ 2670573 w 3204701"/>
                <a:gd name="connsiteY2" fmla="*/ 0 h 3204701"/>
                <a:gd name="connsiteX3" fmla="*/ 3204701 w 3204701"/>
                <a:gd name="connsiteY3" fmla="*/ 534128 h 3204701"/>
                <a:gd name="connsiteX4" fmla="*/ 3204701 w 3204701"/>
                <a:gd name="connsiteY4" fmla="*/ 2670573 h 3204701"/>
                <a:gd name="connsiteX5" fmla="*/ 2670573 w 3204701"/>
                <a:gd name="connsiteY5" fmla="*/ 3204701 h 3204701"/>
                <a:gd name="connsiteX6" fmla="*/ 534128 w 3204701"/>
                <a:gd name="connsiteY6" fmla="*/ 3204701 h 3204701"/>
                <a:gd name="connsiteX7" fmla="*/ 0 w 3204701"/>
                <a:gd name="connsiteY7" fmla="*/ 2670573 h 3204701"/>
                <a:gd name="connsiteX8" fmla="*/ 0 w 3204701"/>
                <a:gd name="connsiteY8" fmla="*/ 534128 h 3204701"/>
                <a:gd name="connsiteX0" fmla="*/ 0 w 3204701"/>
                <a:gd name="connsiteY0" fmla="*/ 2670573 h 3204701"/>
                <a:gd name="connsiteX1" fmla="*/ 534128 w 3204701"/>
                <a:gd name="connsiteY1" fmla="*/ 0 h 3204701"/>
                <a:gd name="connsiteX2" fmla="*/ 2670573 w 3204701"/>
                <a:gd name="connsiteY2" fmla="*/ 0 h 3204701"/>
                <a:gd name="connsiteX3" fmla="*/ 3204701 w 3204701"/>
                <a:gd name="connsiteY3" fmla="*/ 534128 h 3204701"/>
                <a:gd name="connsiteX4" fmla="*/ 3204701 w 3204701"/>
                <a:gd name="connsiteY4" fmla="*/ 2670573 h 3204701"/>
                <a:gd name="connsiteX5" fmla="*/ 2670573 w 3204701"/>
                <a:gd name="connsiteY5" fmla="*/ 3204701 h 3204701"/>
                <a:gd name="connsiteX6" fmla="*/ 534128 w 3204701"/>
                <a:gd name="connsiteY6" fmla="*/ 3204701 h 3204701"/>
                <a:gd name="connsiteX7" fmla="*/ 0 w 3204701"/>
                <a:gd name="connsiteY7" fmla="*/ 2670573 h 3204701"/>
                <a:gd name="connsiteX0" fmla="*/ 267056 w 2937629"/>
                <a:gd name="connsiteY0" fmla="*/ 3204701 h 3204701"/>
                <a:gd name="connsiteX1" fmla="*/ 267056 w 2937629"/>
                <a:gd name="connsiteY1" fmla="*/ 0 h 3204701"/>
                <a:gd name="connsiteX2" fmla="*/ 2403501 w 2937629"/>
                <a:gd name="connsiteY2" fmla="*/ 0 h 3204701"/>
                <a:gd name="connsiteX3" fmla="*/ 2937629 w 2937629"/>
                <a:gd name="connsiteY3" fmla="*/ 534128 h 3204701"/>
                <a:gd name="connsiteX4" fmla="*/ 2937629 w 2937629"/>
                <a:gd name="connsiteY4" fmla="*/ 2670573 h 3204701"/>
                <a:gd name="connsiteX5" fmla="*/ 2403501 w 2937629"/>
                <a:gd name="connsiteY5" fmla="*/ 3204701 h 3204701"/>
                <a:gd name="connsiteX6" fmla="*/ 267056 w 2937629"/>
                <a:gd name="connsiteY6" fmla="*/ 3204701 h 3204701"/>
                <a:gd name="connsiteX0" fmla="*/ 267056 w 2937629"/>
                <a:gd name="connsiteY0" fmla="*/ 3204701 h 3296141"/>
                <a:gd name="connsiteX1" fmla="*/ 267056 w 2937629"/>
                <a:gd name="connsiteY1" fmla="*/ 0 h 3296141"/>
                <a:gd name="connsiteX2" fmla="*/ 2403501 w 2937629"/>
                <a:gd name="connsiteY2" fmla="*/ 0 h 3296141"/>
                <a:gd name="connsiteX3" fmla="*/ 2937629 w 2937629"/>
                <a:gd name="connsiteY3" fmla="*/ 534128 h 3296141"/>
                <a:gd name="connsiteX4" fmla="*/ 2937629 w 2937629"/>
                <a:gd name="connsiteY4" fmla="*/ 2670573 h 3296141"/>
                <a:gd name="connsiteX5" fmla="*/ 2403501 w 2937629"/>
                <a:gd name="connsiteY5" fmla="*/ 3204701 h 3296141"/>
                <a:gd name="connsiteX6" fmla="*/ 358496 w 2937629"/>
                <a:gd name="connsiteY6" fmla="*/ 3296141 h 3296141"/>
                <a:gd name="connsiteX0" fmla="*/ 0 w 2670573"/>
                <a:gd name="connsiteY0" fmla="*/ 0 h 3296141"/>
                <a:gd name="connsiteX1" fmla="*/ 2136445 w 2670573"/>
                <a:gd name="connsiteY1" fmla="*/ 0 h 3296141"/>
                <a:gd name="connsiteX2" fmla="*/ 2670573 w 2670573"/>
                <a:gd name="connsiteY2" fmla="*/ 534128 h 3296141"/>
                <a:gd name="connsiteX3" fmla="*/ 2670573 w 2670573"/>
                <a:gd name="connsiteY3" fmla="*/ 2670573 h 3296141"/>
                <a:gd name="connsiteX4" fmla="*/ 2136445 w 2670573"/>
                <a:gd name="connsiteY4" fmla="*/ 3204701 h 3296141"/>
                <a:gd name="connsiteX5" fmla="*/ 91440 w 2670573"/>
                <a:gd name="connsiteY5" fmla="*/ 3296141 h 3296141"/>
                <a:gd name="connsiteX0" fmla="*/ 0 w 2670573"/>
                <a:gd name="connsiteY0" fmla="*/ 0 h 3209056"/>
                <a:gd name="connsiteX1" fmla="*/ 2136445 w 2670573"/>
                <a:gd name="connsiteY1" fmla="*/ 0 h 3209056"/>
                <a:gd name="connsiteX2" fmla="*/ 2670573 w 2670573"/>
                <a:gd name="connsiteY2" fmla="*/ 534128 h 3209056"/>
                <a:gd name="connsiteX3" fmla="*/ 2670573 w 2670573"/>
                <a:gd name="connsiteY3" fmla="*/ 2670573 h 3209056"/>
                <a:gd name="connsiteX4" fmla="*/ 2136445 w 2670573"/>
                <a:gd name="connsiteY4" fmla="*/ 3204701 h 3209056"/>
                <a:gd name="connsiteX5" fmla="*/ 91440 w 2670573"/>
                <a:gd name="connsiteY5" fmla="*/ 3209056 h 3209056"/>
                <a:gd name="connsiteX0" fmla="*/ 0 w 2670573"/>
                <a:gd name="connsiteY0" fmla="*/ 0 h 3223570"/>
                <a:gd name="connsiteX1" fmla="*/ 2136445 w 2670573"/>
                <a:gd name="connsiteY1" fmla="*/ 0 h 3223570"/>
                <a:gd name="connsiteX2" fmla="*/ 2670573 w 2670573"/>
                <a:gd name="connsiteY2" fmla="*/ 534128 h 3223570"/>
                <a:gd name="connsiteX3" fmla="*/ 2670573 w 2670573"/>
                <a:gd name="connsiteY3" fmla="*/ 2670573 h 3223570"/>
                <a:gd name="connsiteX4" fmla="*/ 2136445 w 2670573"/>
                <a:gd name="connsiteY4" fmla="*/ 3204701 h 3223570"/>
                <a:gd name="connsiteX5" fmla="*/ 47897 w 2670573"/>
                <a:gd name="connsiteY5" fmla="*/ 3223570 h 3223570"/>
                <a:gd name="connsiteX0" fmla="*/ 0 w 2670573"/>
                <a:gd name="connsiteY0" fmla="*/ 0 h 3204701"/>
                <a:gd name="connsiteX1" fmla="*/ 2136445 w 2670573"/>
                <a:gd name="connsiteY1" fmla="*/ 0 h 3204701"/>
                <a:gd name="connsiteX2" fmla="*/ 2670573 w 2670573"/>
                <a:gd name="connsiteY2" fmla="*/ 534128 h 3204701"/>
                <a:gd name="connsiteX3" fmla="*/ 2670573 w 2670573"/>
                <a:gd name="connsiteY3" fmla="*/ 2670573 h 3204701"/>
                <a:gd name="connsiteX4" fmla="*/ 2136445 w 2670573"/>
                <a:gd name="connsiteY4" fmla="*/ 3204701 h 3204701"/>
                <a:gd name="connsiteX0" fmla="*/ 0 w 2670573"/>
                <a:gd name="connsiteY0" fmla="*/ 0 h 2670573"/>
                <a:gd name="connsiteX1" fmla="*/ 2136445 w 2670573"/>
                <a:gd name="connsiteY1" fmla="*/ 0 h 2670573"/>
                <a:gd name="connsiteX2" fmla="*/ 2670573 w 2670573"/>
                <a:gd name="connsiteY2" fmla="*/ 534128 h 2670573"/>
                <a:gd name="connsiteX3" fmla="*/ 2670573 w 2670573"/>
                <a:gd name="connsiteY3" fmla="*/ 2670573 h 2670573"/>
                <a:gd name="connsiteX0" fmla="*/ 0 w 1219145"/>
                <a:gd name="connsiteY0" fmla="*/ 14514 h 2670573"/>
                <a:gd name="connsiteX1" fmla="*/ 685017 w 1219145"/>
                <a:gd name="connsiteY1" fmla="*/ 0 h 2670573"/>
                <a:gd name="connsiteX2" fmla="*/ 1219145 w 1219145"/>
                <a:gd name="connsiteY2" fmla="*/ 534128 h 2670573"/>
                <a:gd name="connsiteX3" fmla="*/ 1219145 w 1219145"/>
                <a:gd name="connsiteY3" fmla="*/ 2670573 h 2670573"/>
                <a:gd name="connsiteX0" fmla="*/ 0 w 1161087"/>
                <a:gd name="connsiteY0" fmla="*/ 0 h 2670574"/>
                <a:gd name="connsiteX1" fmla="*/ 626959 w 1161087"/>
                <a:gd name="connsiteY1" fmla="*/ 1 h 2670574"/>
                <a:gd name="connsiteX2" fmla="*/ 1161087 w 1161087"/>
                <a:gd name="connsiteY2" fmla="*/ 534129 h 2670574"/>
                <a:gd name="connsiteX3" fmla="*/ 1161087 w 1161087"/>
                <a:gd name="connsiteY3" fmla="*/ 2670574 h 267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1087" h="2670574">
                  <a:moveTo>
                    <a:pt x="0" y="0"/>
                  </a:moveTo>
                  <a:lnTo>
                    <a:pt x="626959" y="1"/>
                  </a:lnTo>
                  <a:cubicBezTo>
                    <a:pt x="921950" y="1"/>
                    <a:pt x="1161087" y="239138"/>
                    <a:pt x="1161087" y="534129"/>
                  </a:cubicBezTo>
                  <a:lnTo>
                    <a:pt x="1161087" y="2670574"/>
                  </a:lnTo>
                </a:path>
              </a:pathLst>
            </a:custGeom>
            <a:noFill/>
            <a:ln w="76200">
              <a:solidFill>
                <a:schemeClr val="accent5"/>
              </a:solidFill>
              <a:headEnd type="triangle" w="med" len="lg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25500" rtl="0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D9F95419-0AC9-A742-B7BE-83A47CC7B951}"/>
                </a:ext>
              </a:extLst>
            </p:cNvPr>
            <p:cNvSpPr/>
            <p:nvPr/>
          </p:nvSpPr>
          <p:spPr>
            <a:xfrm>
              <a:off x="14185063" y="3769155"/>
              <a:ext cx="254589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rtl="0"/>
              <a:r>
                <a:rPr lang="en-US" sz="3200" i="1" dirty="0" err="1">
                  <a:solidFill>
                    <a:schemeClr val="bg1"/>
                  </a:solidFill>
                </a:rPr>
                <a:t>LoadAccounts</a:t>
              </a:r>
              <a:endParaRPr lang="en-US" sz="3200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BA6A97BB-D52E-7447-953E-DBB947C6C512}"/>
              </a:ext>
            </a:extLst>
          </p:cNvPr>
          <p:cNvGrpSpPr/>
          <p:nvPr/>
        </p:nvGrpSpPr>
        <p:grpSpPr>
          <a:xfrm>
            <a:off x="12554465" y="4661240"/>
            <a:ext cx="1267342" cy="3754956"/>
            <a:chOff x="12554465" y="4661240"/>
            <a:chExt cx="1267342" cy="3754956"/>
          </a:xfrm>
        </p:grpSpPr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D565DED-CBF7-1D44-AF8C-CD3E280DB1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54465" y="7249023"/>
              <a:ext cx="897057" cy="1167173"/>
            </a:xfrm>
            <a:prstGeom prst="line">
              <a:avLst/>
            </a:prstGeom>
            <a:noFill/>
            <a:ln w="76200">
              <a:solidFill>
                <a:schemeClr val="accent5"/>
              </a:solidFill>
              <a:headEnd type="none" w="med" len="lg"/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D349D9-0DDF-B641-BA84-13E2FAB77AF7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977577" y="4661240"/>
              <a:ext cx="844230" cy="1091054"/>
            </a:xfrm>
            <a:prstGeom prst="line">
              <a:avLst/>
            </a:prstGeom>
            <a:noFill/>
            <a:ln w="76200">
              <a:solidFill>
                <a:schemeClr val="accent5"/>
              </a:solidFill>
              <a:headEnd type="none" w="med" len="lg"/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A467201-01A4-8F4C-B1B0-F07DB8C5FBA2}"/>
              </a:ext>
            </a:extLst>
          </p:cNvPr>
          <p:cNvGrpSpPr/>
          <p:nvPr/>
        </p:nvGrpSpPr>
        <p:grpSpPr>
          <a:xfrm>
            <a:off x="4474029" y="9619764"/>
            <a:ext cx="6502291" cy="1769715"/>
            <a:chOff x="4474029" y="9619764"/>
            <a:chExt cx="6502291" cy="1769715"/>
          </a:xfrm>
        </p:grpSpPr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B5E0BF2A-2815-164A-A95A-F4B5BA8169E6}"/>
                </a:ext>
              </a:extLst>
            </p:cNvPr>
            <p:cNvCxnSpPr>
              <a:cxnSpLocks/>
            </p:cNvCxnSpPr>
            <p:nvPr/>
          </p:nvCxnSpPr>
          <p:spPr>
            <a:xfrm>
              <a:off x="4474029" y="9707641"/>
              <a:ext cx="2863153" cy="618249"/>
            </a:xfrm>
            <a:prstGeom prst="line">
              <a:avLst/>
            </a:prstGeom>
            <a:noFill/>
            <a:ln w="76200">
              <a:solidFill>
                <a:schemeClr val="accent5"/>
              </a:solidFill>
              <a:headEnd type="none" w="med" len="lg"/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C55FAF88-02D9-344C-B925-B22C69ED2788}"/>
                </a:ext>
              </a:extLst>
            </p:cNvPr>
            <p:cNvSpPr txBox="1"/>
            <p:nvPr/>
          </p:nvSpPr>
          <p:spPr>
            <a:xfrm>
              <a:off x="7337182" y="9619764"/>
              <a:ext cx="3639138" cy="17697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i="1" dirty="0" err="1">
                  <a:solidFill>
                    <a:schemeClr val="bg1"/>
                  </a:solidFill>
                </a:rPr>
                <a:t>DepositCommand</a:t>
              </a:r>
              <a:endParaRPr lang="en-US" sz="3200" i="1" dirty="0">
                <a:solidFill>
                  <a:schemeClr val="bg1"/>
                </a:solidFill>
              </a:endParaRPr>
            </a:p>
            <a:p>
              <a:r>
                <a:rPr lang="en-US" sz="3200" i="1" dirty="0" err="1">
                  <a:solidFill>
                    <a:schemeClr val="bg1"/>
                  </a:solidFill>
                </a:rPr>
                <a:t>WithdrawCommand</a:t>
              </a:r>
              <a:endParaRPr lang="en-US" sz="3200" i="1" dirty="0">
                <a:solidFill>
                  <a:schemeClr val="bg1"/>
                </a:solidFill>
              </a:endParaRPr>
            </a:p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5578ECF-01E0-9048-87A9-5D938FEE5DB4}"/>
              </a:ext>
            </a:extLst>
          </p:cNvPr>
          <p:cNvGrpSpPr/>
          <p:nvPr/>
        </p:nvGrpSpPr>
        <p:grpSpPr>
          <a:xfrm>
            <a:off x="7312468" y="5205355"/>
            <a:ext cx="4413126" cy="4902544"/>
            <a:chOff x="7312468" y="5205355"/>
            <a:chExt cx="4413126" cy="4902544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C31F3441-351F-3E4E-989C-5609054C94FA}"/>
                </a:ext>
              </a:extLst>
            </p:cNvPr>
            <p:cNvSpPr/>
            <p:nvPr/>
          </p:nvSpPr>
          <p:spPr>
            <a:xfrm>
              <a:off x="7413959" y="6376341"/>
              <a:ext cx="248818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rtl="0"/>
              <a:r>
                <a:rPr lang="en-US" sz="3200" i="1" dirty="0" err="1">
                  <a:solidFill>
                    <a:schemeClr val="bg1"/>
                  </a:solidFill>
                </a:rPr>
                <a:t>UpdateTotals</a:t>
              </a:r>
              <a:endParaRPr lang="en-US" sz="3200" dirty="0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26A0B6B-1CF5-8846-8E49-A136948AF0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7312468" y="5205355"/>
              <a:ext cx="46696" cy="4549642"/>
            </a:xfrm>
            <a:prstGeom prst="line">
              <a:avLst/>
            </a:prstGeom>
            <a:noFill/>
            <a:ln w="76200">
              <a:solidFill>
                <a:schemeClr val="accent5"/>
              </a:solidFill>
              <a:headEnd type="none" w="med" len="lg"/>
              <a:tailEnd type="triangle" w="med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31" name="Rounded Rectangle 28">
              <a:extLst>
                <a:ext uri="{FF2B5EF4-FFF2-40B4-BE49-F238E27FC236}">
                  <a16:creationId xmlns:a16="http://schemas.microsoft.com/office/drawing/2014/main" id="{6802491D-4B6F-8A4C-8BF5-07B4941CF66A}"/>
                </a:ext>
              </a:extLst>
            </p:cNvPr>
            <p:cNvSpPr/>
            <p:nvPr/>
          </p:nvSpPr>
          <p:spPr>
            <a:xfrm rot="16684934" flipH="1" flipV="1">
              <a:off x="10964442" y="9346748"/>
              <a:ext cx="705805" cy="816498"/>
            </a:xfrm>
            <a:custGeom>
              <a:avLst/>
              <a:gdLst>
                <a:gd name="connsiteX0" fmla="*/ 0 w 3204701"/>
                <a:gd name="connsiteY0" fmla="*/ 534128 h 3204701"/>
                <a:gd name="connsiteX1" fmla="*/ 534128 w 3204701"/>
                <a:gd name="connsiteY1" fmla="*/ 0 h 3204701"/>
                <a:gd name="connsiteX2" fmla="*/ 2670573 w 3204701"/>
                <a:gd name="connsiteY2" fmla="*/ 0 h 3204701"/>
                <a:gd name="connsiteX3" fmla="*/ 3204701 w 3204701"/>
                <a:gd name="connsiteY3" fmla="*/ 534128 h 3204701"/>
                <a:gd name="connsiteX4" fmla="*/ 3204701 w 3204701"/>
                <a:gd name="connsiteY4" fmla="*/ 2670573 h 3204701"/>
                <a:gd name="connsiteX5" fmla="*/ 2670573 w 3204701"/>
                <a:gd name="connsiteY5" fmla="*/ 3204701 h 3204701"/>
                <a:gd name="connsiteX6" fmla="*/ 534128 w 3204701"/>
                <a:gd name="connsiteY6" fmla="*/ 3204701 h 3204701"/>
                <a:gd name="connsiteX7" fmla="*/ 0 w 3204701"/>
                <a:gd name="connsiteY7" fmla="*/ 2670573 h 3204701"/>
                <a:gd name="connsiteX8" fmla="*/ 0 w 3204701"/>
                <a:gd name="connsiteY8" fmla="*/ 534128 h 3204701"/>
                <a:gd name="connsiteX0" fmla="*/ 0 w 3204701"/>
                <a:gd name="connsiteY0" fmla="*/ 2670573 h 3204701"/>
                <a:gd name="connsiteX1" fmla="*/ 534128 w 3204701"/>
                <a:gd name="connsiteY1" fmla="*/ 0 h 3204701"/>
                <a:gd name="connsiteX2" fmla="*/ 2670573 w 3204701"/>
                <a:gd name="connsiteY2" fmla="*/ 0 h 3204701"/>
                <a:gd name="connsiteX3" fmla="*/ 3204701 w 3204701"/>
                <a:gd name="connsiteY3" fmla="*/ 534128 h 3204701"/>
                <a:gd name="connsiteX4" fmla="*/ 3204701 w 3204701"/>
                <a:gd name="connsiteY4" fmla="*/ 2670573 h 3204701"/>
                <a:gd name="connsiteX5" fmla="*/ 2670573 w 3204701"/>
                <a:gd name="connsiteY5" fmla="*/ 3204701 h 3204701"/>
                <a:gd name="connsiteX6" fmla="*/ 534128 w 3204701"/>
                <a:gd name="connsiteY6" fmla="*/ 3204701 h 3204701"/>
                <a:gd name="connsiteX7" fmla="*/ 0 w 3204701"/>
                <a:gd name="connsiteY7" fmla="*/ 2670573 h 3204701"/>
                <a:gd name="connsiteX0" fmla="*/ 267056 w 2937629"/>
                <a:gd name="connsiteY0" fmla="*/ 3204701 h 3204701"/>
                <a:gd name="connsiteX1" fmla="*/ 267056 w 2937629"/>
                <a:gd name="connsiteY1" fmla="*/ 0 h 3204701"/>
                <a:gd name="connsiteX2" fmla="*/ 2403501 w 2937629"/>
                <a:gd name="connsiteY2" fmla="*/ 0 h 3204701"/>
                <a:gd name="connsiteX3" fmla="*/ 2937629 w 2937629"/>
                <a:gd name="connsiteY3" fmla="*/ 534128 h 3204701"/>
                <a:gd name="connsiteX4" fmla="*/ 2937629 w 2937629"/>
                <a:gd name="connsiteY4" fmla="*/ 2670573 h 3204701"/>
                <a:gd name="connsiteX5" fmla="*/ 2403501 w 2937629"/>
                <a:gd name="connsiteY5" fmla="*/ 3204701 h 3204701"/>
                <a:gd name="connsiteX6" fmla="*/ 267056 w 2937629"/>
                <a:gd name="connsiteY6" fmla="*/ 3204701 h 3204701"/>
                <a:gd name="connsiteX0" fmla="*/ 267056 w 2937629"/>
                <a:gd name="connsiteY0" fmla="*/ 3204701 h 3296141"/>
                <a:gd name="connsiteX1" fmla="*/ 267056 w 2937629"/>
                <a:gd name="connsiteY1" fmla="*/ 0 h 3296141"/>
                <a:gd name="connsiteX2" fmla="*/ 2403501 w 2937629"/>
                <a:gd name="connsiteY2" fmla="*/ 0 h 3296141"/>
                <a:gd name="connsiteX3" fmla="*/ 2937629 w 2937629"/>
                <a:gd name="connsiteY3" fmla="*/ 534128 h 3296141"/>
                <a:gd name="connsiteX4" fmla="*/ 2937629 w 2937629"/>
                <a:gd name="connsiteY4" fmla="*/ 2670573 h 3296141"/>
                <a:gd name="connsiteX5" fmla="*/ 2403501 w 2937629"/>
                <a:gd name="connsiteY5" fmla="*/ 3204701 h 3296141"/>
                <a:gd name="connsiteX6" fmla="*/ 358496 w 2937629"/>
                <a:gd name="connsiteY6" fmla="*/ 3296141 h 3296141"/>
                <a:gd name="connsiteX0" fmla="*/ 0 w 2670573"/>
                <a:gd name="connsiteY0" fmla="*/ 0 h 3296141"/>
                <a:gd name="connsiteX1" fmla="*/ 2136445 w 2670573"/>
                <a:gd name="connsiteY1" fmla="*/ 0 h 3296141"/>
                <a:gd name="connsiteX2" fmla="*/ 2670573 w 2670573"/>
                <a:gd name="connsiteY2" fmla="*/ 534128 h 3296141"/>
                <a:gd name="connsiteX3" fmla="*/ 2670573 w 2670573"/>
                <a:gd name="connsiteY3" fmla="*/ 2670573 h 3296141"/>
                <a:gd name="connsiteX4" fmla="*/ 2136445 w 2670573"/>
                <a:gd name="connsiteY4" fmla="*/ 3204701 h 3296141"/>
                <a:gd name="connsiteX5" fmla="*/ 91440 w 2670573"/>
                <a:gd name="connsiteY5" fmla="*/ 3296141 h 3296141"/>
                <a:gd name="connsiteX0" fmla="*/ 0 w 2670573"/>
                <a:gd name="connsiteY0" fmla="*/ 0 h 3209056"/>
                <a:gd name="connsiteX1" fmla="*/ 2136445 w 2670573"/>
                <a:gd name="connsiteY1" fmla="*/ 0 h 3209056"/>
                <a:gd name="connsiteX2" fmla="*/ 2670573 w 2670573"/>
                <a:gd name="connsiteY2" fmla="*/ 534128 h 3209056"/>
                <a:gd name="connsiteX3" fmla="*/ 2670573 w 2670573"/>
                <a:gd name="connsiteY3" fmla="*/ 2670573 h 3209056"/>
                <a:gd name="connsiteX4" fmla="*/ 2136445 w 2670573"/>
                <a:gd name="connsiteY4" fmla="*/ 3204701 h 3209056"/>
                <a:gd name="connsiteX5" fmla="*/ 91440 w 2670573"/>
                <a:gd name="connsiteY5" fmla="*/ 3209056 h 3209056"/>
                <a:gd name="connsiteX0" fmla="*/ 0 w 2670573"/>
                <a:gd name="connsiteY0" fmla="*/ 0 h 3223570"/>
                <a:gd name="connsiteX1" fmla="*/ 2136445 w 2670573"/>
                <a:gd name="connsiteY1" fmla="*/ 0 h 3223570"/>
                <a:gd name="connsiteX2" fmla="*/ 2670573 w 2670573"/>
                <a:gd name="connsiteY2" fmla="*/ 534128 h 3223570"/>
                <a:gd name="connsiteX3" fmla="*/ 2670573 w 2670573"/>
                <a:gd name="connsiteY3" fmla="*/ 2670573 h 3223570"/>
                <a:gd name="connsiteX4" fmla="*/ 2136445 w 2670573"/>
                <a:gd name="connsiteY4" fmla="*/ 3204701 h 3223570"/>
                <a:gd name="connsiteX5" fmla="*/ 47897 w 2670573"/>
                <a:gd name="connsiteY5" fmla="*/ 3223570 h 3223570"/>
                <a:gd name="connsiteX0" fmla="*/ 0 w 2670573"/>
                <a:gd name="connsiteY0" fmla="*/ 0 h 3204701"/>
                <a:gd name="connsiteX1" fmla="*/ 2136445 w 2670573"/>
                <a:gd name="connsiteY1" fmla="*/ 0 h 3204701"/>
                <a:gd name="connsiteX2" fmla="*/ 2670573 w 2670573"/>
                <a:gd name="connsiteY2" fmla="*/ 534128 h 3204701"/>
                <a:gd name="connsiteX3" fmla="*/ 2670573 w 2670573"/>
                <a:gd name="connsiteY3" fmla="*/ 2670573 h 3204701"/>
                <a:gd name="connsiteX4" fmla="*/ 2136445 w 2670573"/>
                <a:gd name="connsiteY4" fmla="*/ 3204701 h 3204701"/>
                <a:gd name="connsiteX0" fmla="*/ 0 w 2670573"/>
                <a:gd name="connsiteY0" fmla="*/ 0 h 2670573"/>
                <a:gd name="connsiteX1" fmla="*/ 2136445 w 2670573"/>
                <a:gd name="connsiteY1" fmla="*/ 0 h 2670573"/>
                <a:gd name="connsiteX2" fmla="*/ 2670573 w 2670573"/>
                <a:gd name="connsiteY2" fmla="*/ 534128 h 2670573"/>
                <a:gd name="connsiteX3" fmla="*/ 2670573 w 2670573"/>
                <a:gd name="connsiteY3" fmla="*/ 2670573 h 2670573"/>
                <a:gd name="connsiteX0" fmla="*/ 0 w 1219145"/>
                <a:gd name="connsiteY0" fmla="*/ 14514 h 2670573"/>
                <a:gd name="connsiteX1" fmla="*/ 685017 w 1219145"/>
                <a:gd name="connsiteY1" fmla="*/ 0 h 2670573"/>
                <a:gd name="connsiteX2" fmla="*/ 1219145 w 1219145"/>
                <a:gd name="connsiteY2" fmla="*/ 534128 h 2670573"/>
                <a:gd name="connsiteX3" fmla="*/ 1219145 w 1219145"/>
                <a:gd name="connsiteY3" fmla="*/ 2670573 h 2670573"/>
                <a:gd name="connsiteX0" fmla="*/ 0 w 1161087"/>
                <a:gd name="connsiteY0" fmla="*/ 0 h 2670574"/>
                <a:gd name="connsiteX1" fmla="*/ 626959 w 1161087"/>
                <a:gd name="connsiteY1" fmla="*/ 1 h 2670574"/>
                <a:gd name="connsiteX2" fmla="*/ 1161087 w 1161087"/>
                <a:gd name="connsiteY2" fmla="*/ 534129 h 2670574"/>
                <a:gd name="connsiteX3" fmla="*/ 1161087 w 1161087"/>
                <a:gd name="connsiteY3" fmla="*/ 2670574 h 2670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61087" h="2670574">
                  <a:moveTo>
                    <a:pt x="0" y="0"/>
                  </a:moveTo>
                  <a:lnTo>
                    <a:pt x="626959" y="1"/>
                  </a:lnTo>
                  <a:cubicBezTo>
                    <a:pt x="921950" y="1"/>
                    <a:pt x="1161087" y="239138"/>
                    <a:pt x="1161087" y="534129"/>
                  </a:cubicBezTo>
                  <a:lnTo>
                    <a:pt x="1161087" y="2670574"/>
                  </a:lnTo>
                </a:path>
              </a:pathLst>
            </a:custGeom>
            <a:noFill/>
            <a:ln w="76200">
              <a:solidFill>
                <a:schemeClr val="accent5"/>
              </a:solidFill>
              <a:headEnd type="triangle" w="med" len="lg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825500" rtl="0"/>
              <a:endParaRPr lang="en-US"/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FC14C35-6921-C94F-8789-CECAC5E5FD44}"/>
              </a:ext>
            </a:extLst>
          </p:cNvPr>
          <p:cNvCxnSpPr>
            <a:cxnSpLocks/>
          </p:cNvCxnSpPr>
          <p:nvPr/>
        </p:nvCxnSpPr>
        <p:spPr>
          <a:xfrm flipV="1">
            <a:off x="11632091" y="7294334"/>
            <a:ext cx="922374" cy="104626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5220036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code!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0C671F-5797-924A-9846-45160600A28C}"/>
              </a:ext>
            </a:extLst>
          </p:cNvPr>
          <p:cNvSpPr/>
          <p:nvPr/>
        </p:nvSpPr>
        <p:spPr>
          <a:xfrm>
            <a:off x="10552788" y="304715"/>
            <a:ext cx="13125596" cy="13942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namespace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Redux.ViewModels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BaseViewModel</a:t>
            </a:r>
            <a:b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account,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_account = 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(Deposit);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(Withdraw);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Name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account.Name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Balance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account.Balance.ToString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D69D85"/>
                </a:solidFill>
                <a:latin typeface="Menlo" panose="020B0609030804020204" pitchFamily="49" charset="0"/>
              </a:rPr>
              <a:t>"c"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get</a:t>
            </a:r>
            <a:b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&lt;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.OrangeRed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.DimGray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void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Withdraw()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account.AccountType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==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AccountType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.Credit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||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&gt;=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(Balance));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bankingPageViewModel.UpdateTotals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...    </a:t>
            </a:r>
          </a:p>
          <a:p>
            <a:pPr marR="0" algn="l" rtl="0"/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AU" sz="1800" b="0" dirty="0">
              <a:latin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668449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1096696" y="4610801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9462414" y="2794840"/>
            <a:ext cx="1835994" cy="181596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C915B15E-68CD-2341-BE57-F70C99A27502}"/>
              </a:ext>
            </a:extLst>
          </p:cNvPr>
          <p:cNvGrpSpPr/>
          <p:nvPr/>
        </p:nvGrpSpPr>
        <p:grpSpPr>
          <a:xfrm>
            <a:off x="1335024" y="4015409"/>
            <a:ext cx="21533061" cy="4670778"/>
            <a:chOff x="1335024" y="4015409"/>
            <a:chExt cx="21533061" cy="4670778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C15C23E-726A-554A-92C0-5EDE3CD50C66}"/>
                </a:ext>
              </a:extLst>
            </p:cNvPr>
            <p:cNvSpPr/>
            <p:nvPr/>
          </p:nvSpPr>
          <p:spPr>
            <a:xfrm>
              <a:off x="19479016" y="7855190"/>
              <a:ext cx="338906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rtl="0" latinLnBrk="1" hangingPunct="0"/>
              <a:r>
                <a:rPr lang="en-US" sz="4800" b="0" dirty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rPr>
                <a:t>UI Mapping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E765059-71A3-C548-BCCB-B25EE49160B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5227595" y="7018372"/>
              <a:ext cx="3775983" cy="1224374"/>
            </a:xfrm>
            <a:prstGeom prst="straightConnector1">
              <a:avLst/>
            </a:prstGeom>
            <a:ln w="1270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Content Placeholder 16">
              <a:extLst>
                <a:ext uri="{FF2B5EF4-FFF2-40B4-BE49-F238E27FC236}">
                  <a16:creationId xmlns:a16="http://schemas.microsoft.com/office/drawing/2014/main" id="{254F2A02-2F5A-4645-8FE6-7A1259A7BE41}"/>
                </a:ext>
              </a:extLst>
            </p:cNvPr>
            <p:cNvSpPr txBox="1">
              <a:spLocks/>
            </p:cNvSpPr>
            <p:nvPr/>
          </p:nvSpPr>
          <p:spPr>
            <a:xfrm>
              <a:off x="1335024" y="4015409"/>
              <a:ext cx="9271952" cy="830997"/>
            </a:xfrm>
            <a:prstGeom prst="rect">
              <a:avLst/>
            </a:prstGeom>
            <a:ln w="12700">
              <a:miter lim="400000"/>
            </a:ln>
          </p:spPr>
          <p:txBody>
            <a:bodyPr vert="horz" lIns="0" tIns="0" rIns="0" bIns="0" rtlCol="0">
              <a:norm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/>
                <a:buNone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1pPr>
              <a:lvl2pPr marL="693738" indent="-69373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2pPr>
              <a:lvl3pPr marL="1389063" indent="-67468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.AppleSystemUIFont" charset="0"/>
                <a:buChar char="–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3pPr>
              <a:lvl4pPr marL="2063750" indent="-65563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4pPr>
              <a:lvl5pPr marL="2698750" indent="-6350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NZ" dirty="0"/>
                <a:t>UI Mapping</a:t>
              </a:r>
            </a:p>
            <a:p>
              <a:endParaRPr lang="en-NZ" dirty="0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3C1F9ADB-87FC-CB4C-8D40-CF167143636E}"/>
              </a:ext>
            </a:extLst>
          </p:cNvPr>
          <p:cNvGrpSpPr/>
          <p:nvPr/>
        </p:nvGrpSpPr>
        <p:grpSpPr>
          <a:xfrm>
            <a:off x="1335024" y="4897687"/>
            <a:ext cx="21046779" cy="4962903"/>
            <a:chOff x="1335024" y="4897687"/>
            <a:chExt cx="21046779" cy="496290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52F1C74-AD3F-7B48-A3F4-56E9BEDCF5D0}"/>
                </a:ext>
              </a:extLst>
            </p:cNvPr>
            <p:cNvSpPr/>
            <p:nvPr/>
          </p:nvSpPr>
          <p:spPr>
            <a:xfrm>
              <a:off x="19462414" y="9029593"/>
              <a:ext cx="2919389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rtl="0" latinLnBrk="1" hangingPunct="0"/>
              <a:r>
                <a:rPr lang="en-US" sz="4800" b="0" dirty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rPr>
                <a:t>Validation</a:t>
              </a: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F947F7F1-2C28-2E48-8995-82B2E66218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753276" y="9422227"/>
              <a:ext cx="2472712" cy="403839"/>
            </a:xfrm>
            <a:prstGeom prst="straightConnector1">
              <a:avLst/>
            </a:prstGeom>
            <a:ln w="1270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Content Placeholder 16">
              <a:extLst>
                <a:ext uri="{FF2B5EF4-FFF2-40B4-BE49-F238E27FC236}">
                  <a16:creationId xmlns:a16="http://schemas.microsoft.com/office/drawing/2014/main" id="{ADE7E99F-1FDF-AB40-BE6C-69AFDD265B4C}"/>
                </a:ext>
              </a:extLst>
            </p:cNvPr>
            <p:cNvSpPr txBox="1">
              <a:spLocks/>
            </p:cNvSpPr>
            <p:nvPr/>
          </p:nvSpPr>
          <p:spPr>
            <a:xfrm>
              <a:off x="1335024" y="4897687"/>
              <a:ext cx="9271952" cy="830997"/>
            </a:xfrm>
            <a:prstGeom prst="rect">
              <a:avLst/>
            </a:prstGeom>
            <a:ln w="12700">
              <a:miter lim="400000"/>
            </a:ln>
          </p:spPr>
          <p:txBody>
            <a:bodyPr vert="horz" lIns="0" tIns="0" rIns="0" bIns="0" rtlCol="0">
              <a:norm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/>
                <a:buNone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1pPr>
              <a:lvl2pPr marL="693738" indent="-69373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2pPr>
              <a:lvl3pPr marL="1389063" indent="-67468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.AppleSystemUIFont" charset="0"/>
                <a:buChar char="–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3pPr>
              <a:lvl4pPr marL="2063750" indent="-65563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4pPr>
              <a:lvl5pPr marL="2698750" indent="-6350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NZ" dirty="0"/>
                <a:t>Validation</a:t>
              </a:r>
            </a:p>
            <a:p>
              <a:endParaRPr lang="en-NZ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E6E919F-D44F-1A4D-A8A9-51D740B2517E}"/>
              </a:ext>
            </a:extLst>
          </p:cNvPr>
          <p:cNvGrpSpPr/>
          <p:nvPr/>
        </p:nvGrpSpPr>
        <p:grpSpPr>
          <a:xfrm>
            <a:off x="1340470" y="5766300"/>
            <a:ext cx="21860863" cy="5618866"/>
            <a:chOff x="1340470" y="5766300"/>
            <a:chExt cx="21860863" cy="5618866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E5DAFABF-A7D4-D24B-8DA6-823E366C4408}"/>
                </a:ext>
              </a:extLst>
            </p:cNvPr>
            <p:cNvSpPr/>
            <p:nvPr/>
          </p:nvSpPr>
          <p:spPr>
            <a:xfrm>
              <a:off x="19395483" y="10554169"/>
              <a:ext cx="3805850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rtl="0" latinLnBrk="1" hangingPunct="0"/>
              <a:r>
                <a:rPr lang="en-US" sz="4800" b="0" dirty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rPr>
                <a:t>State Change</a:t>
              </a:r>
            </a:p>
          </p:txBody>
        </p: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183CA58-B1DE-D046-988E-9C2E70CEAD5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165286" y="10969667"/>
              <a:ext cx="3130964" cy="0"/>
            </a:xfrm>
            <a:prstGeom prst="straightConnector1">
              <a:avLst/>
            </a:prstGeom>
            <a:ln w="1270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Content Placeholder 16">
              <a:extLst>
                <a:ext uri="{FF2B5EF4-FFF2-40B4-BE49-F238E27FC236}">
                  <a16:creationId xmlns:a16="http://schemas.microsoft.com/office/drawing/2014/main" id="{9AD5D0E3-93C5-794C-BB93-8881DF36355B}"/>
                </a:ext>
              </a:extLst>
            </p:cNvPr>
            <p:cNvSpPr txBox="1">
              <a:spLocks/>
            </p:cNvSpPr>
            <p:nvPr/>
          </p:nvSpPr>
          <p:spPr>
            <a:xfrm>
              <a:off x="1340470" y="5766300"/>
              <a:ext cx="9271952" cy="830997"/>
            </a:xfrm>
            <a:prstGeom prst="rect">
              <a:avLst/>
            </a:prstGeom>
            <a:ln w="12700">
              <a:miter lim="400000"/>
            </a:ln>
          </p:spPr>
          <p:txBody>
            <a:bodyPr vert="horz" lIns="0" tIns="0" rIns="0" bIns="0" rtlCol="0">
              <a:norm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/>
                <a:buNone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1pPr>
              <a:lvl2pPr marL="693738" indent="-69373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2pPr>
              <a:lvl3pPr marL="1389063" indent="-67468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.AppleSystemUIFont" charset="0"/>
                <a:buChar char="–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3pPr>
              <a:lvl4pPr marL="2063750" indent="-65563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4pPr>
              <a:lvl5pPr marL="2698750" indent="-6350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NZ" dirty="0"/>
                <a:t>State Change</a:t>
              </a:r>
            </a:p>
            <a:p>
              <a:endParaRPr lang="en-NZ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D2C81D4-6E2D-D84E-8798-C7DB8C47A2BA}"/>
              </a:ext>
            </a:extLst>
          </p:cNvPr>
          <p:cNvGrpSpPr/>
          <p:nvPr/>
        </p:nvGrpSpPr>
        <p:grpSpPr>
          <a:xfrm>
            <a:off x="1340470" y="6671519"/>
            <a:ext cx="21516484" cy="5893128"/>
            <a:chOff x="1340470" y="6671519"/>
            <a:chExt cx="21516484" cy="5893128"/>
          </a:xfrm>
        </p:grpSpPr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02A3D4B7-1AE9-9044-8559-FEADB0D1303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7460850" y="12149149"/>
              <a:ext cx="1765138" cy="1"/>
            </a:xfrm>
            <a:prstGeom prst="straightConnector1">
              <a:avLst/>
            </a:prstGeom>
            <a:ln w="1270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9A02F24-5755-1F48-BD94-E0F484D74996}"/>
                </a:ext>
              </a:extLst>
            </p:cNvPr>
            <p:cNvSpPr/>
            <p:nvPr/>
          </p:nvSpPr>
          <p:spPr>
            <a:xfrm>
              <a:off x="19336438" y="11733650"/>
              <a:ext cx="3520516" cy="83099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l" rtl="0" latinLnBrk="1" hangingPunct="0"/>
              <a:r>
                <a:rPr lang="en-US" sz="4800" b="0" dirty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rPr>
                <a:t>Propagation</a:t>
              </a:r>
            </a:p>
          </p:txBody>
        </p:sp>
        <p:sp>
          <p:nvSpPr>
            <p:cNvPr id="28" name="Content Placeholder 16">
              <a:extLst>
                <a:ext uri="{FF2B5EF4-FFF2-40B4-BE49-F238E27FC236}">
                  <a16:creationId xmlns:a16="http://schemas.microsoft.com/office/drawing/2014/main" id="{4AE5BEF6-0B9A-5345-8C9C-1268D8C89C52}"/>
                </a:ext>
              </a:extLst>
            </p:cNvPr>
            <p:cNvSpPr txBox="1">
              <a:spLocks/>
            </p:cNvSpPr>
            <p:nvPr/>
          </p:nvSpPr>
          <p:spPr>
            <a:xfrm>
              <a:off x="1340470" y="6671519"/>
              <a:ext cx="9271952" cy="830997"/>
            </a:xfrm>
            <a:prstGeom prst="rect">
              <a:avLst/>
            </a:prstGeom>
            <a:ln w="12700">
              <a:miter lim="400000"/>
            </a:ln>
          </p:spPr>
          <p:txBody>
            <a:bodyPr vert="horz" lIns="0" tIns="0" rIns="0" bIns="0" rtlCol="0">
              <a:normAutofit/>
            </a:bodyPr>
            <a:lstStyle>
              <a:lvl1pPr marL="0" indent="0" algn="l" defTabSz="914400" rtl="0" eaLnBrk="1" latinLnBrk="0" hangingPunct="1">
                <a:lnSpc>
                  <a:spcPct val="100000"/>
                </a:lnSpc>
                <a:spcBef>
                  <a:spcPts val="1000"/>
                </a:spcBef>
                <a:buFont typeface="Arial"/>
                <a:buNone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1pPr>
              <a:lvl2pPr marL="693738" indent="-69373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2pPr>
              <a:lvl3pPr marL="1389063" indent="-67468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.AppleSystemUIFont" charset="0"/>
                <a:buChar char="–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3pPr>
              <a:lvl4pPr marL="2063750" indent="-655638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 smtClean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4pPr>
              <a:lvl5pPr marL="2698750" indent="-635000" algn="l" defTabSz="914400" rtl="0" eaLnBrk="1" latinLnBrk="0" hangingPunct="1">
                <a:lnSpc>
                  <a:spcPct val="100000"/>
                </a:lnSpc>
                <a:spcBef>
                  <a:spcPts val="500"/>
                </a:spcBef>
                <a:buFont typeface="Arial"/>
                <a:buChar char="•"/>
                <a:tabLst/>
                <a:defRPr lang="en-US" sz="5400" b="0" i="0" kern="1200" dirty="0">
                  <a:solidFill>
                    <a:schemeClr val="bg1"/>
                  </a:solidFill>
                  <a:latin typeface="Segoe UI" charset="0"/>
                  <a:ea typeface="Segoe UI" charset="0"/>
                  <a:cs typeface="Segoe UI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NZ" dirty="0"/>
                <a:t>Propagation</a:t>
              </a:r>
            </a:p>
            <a:p>
              <a:endParaRPr lang="en-NZ" dirty="0"/>
            </a:p>
          </p:txBody>
        </p:sp>
      </p:grp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441147"/>
            <a:ext cx="1219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 Native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17176DE-E7DD-1442-925F-87A8A255B0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5809" y="2441147"/>
            <a:ext cx="16846973" cy="991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7817949" cy="2286000"/>
          </a:xfrm>
        </p:spPr>
        <p:txBody>
          <a:bodyPr/>
          <a:lstStyle/>
          <a:p>
            <a:r>
              <a:rPr lang="en-US" dirty="0"/>
              <a:t>Redux - Important characteristics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Single 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Store contains 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Actions are Dispatched to Store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Reducers create new State from Actions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State is Immutable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>
                <a:latin typeface="Segoe UI Light" charset="0"/>
                <a:ea typeface="Segoe UI Light" charset="0"/>
                <a:cs typeface="Segoe UI Light" charset="0"/>
              </a:rPr>
              <a:t>Store notifies 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Subscribers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Flow is Unidirectional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9D1986-3696-6440-83EA-AA458E222452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7507146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 animBg="1"/>
    </p:bldLst>
  </p:timing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9100</TotalTime>
  <Words>390</Words>
  <Application>Microsoft Macintosh PowerPoint</Application>
  <PresentationFormat>Custom</PresentationFormat>
  <Paragraphs>161</Paragraphs>
  <Slides>18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.AppleSystemUIFont</vt:lpstr>
      <vt:lpstr>Segoe UI Light</vt:lpstr>
      <vt:lpstr>Arial</vt:lpstr>
      <vt:lpstr>Avenir Roman</vt:lpstr>
      <vt:lpstr>Calibri</vt:lpstr>
      <vt:lpstr>Calibri Light</vt:lpstr>
      <vt:lpstr>Menlo</vt:lpstr>
      <vt:lpstr>Segoe UI</vt:lpstr>
      <vt:lpstr>Segoe UI Semibold</vt:lpstr>
      <vt:lpstr>Times New Roman</vt:lpstr>
      <vt:lpstr>Custom Design</vt:lpstr>
      <vt:lpstr>PowerPoint Presentation</vt:lpstr>
      <vt:lpstr>What to expect</vt:lpstr>
      <vt:lpstr>MVVM app – Forms</vt:lpstr>
      <vt:lpstr>MVVM app – Forms</vt:lpstr>
      <vt:lpstr>MVVM app structure</vt:lpstr>
      <vt:lpstr>Show me some code!</vt:lpstr>
      <vt:lpstr>Potential problems</vt:lpstr>
      <vt:lpstr>Redux</vt:lpstr>
      <vt:lpstr>Redux - Important characteristics</vt:lpstr>
      <vt:lpstr>Redux</vt:lpstr>
      <vt:lpstr>Redux app structure - Forms </vt:lpstr>
      <vt:lpstr>Simple Redux structure in C#</vt:lpstr>
      <vt:lpstr>Show me some more code!</vt:lpstr>
      <vt:lpstr>Redux app structure - Native </vt:lpstr>
      <vt:lpstr>Real project considerations</vt:lpstr>
      <vt:lpstr>More reading</vt:lpstr>
      <vt:lpstr>Other amazing Xamarin stuff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Microsoft Office User</cp:lastModifiedBy>
  <cp:revision>489</cp:revision>
  <cp:lastPrinted>2015-12-14T23:08:45Z</cp:lastPrinted>
  <dcterms:modified xsi:type="dcterms:W3CDTF">2019-08-07T03:03:57Z</dcterms:modified>
</cp:coreProperties>
</file>